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88"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83" r:id="rId23"/>
    <p:sldId id="276" r:id="rId24"/>
    <p:sldId id="280" r:id="rId25"/>
    <p:sldId id="285" r:id="rId26"/>
    <p:sldId id="277" r:id="rId27"/>
    <p:sldId id="282" r:id="rId28"/>
    <p:sldId id="281" r:id="rId29"/>
    <p:sldId id="279" r:id="rId30"/>
    <p:sldId id="286" r:id="rId31"/>
    <p:sldId id="287" r:id="rId32"/>
    <p:sldId id="278" r:id="rId33"/>
    <p:sldId id="28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101" d="100"/>
          <a:sy n="101" d="100"/>
        </p:scale>
        <p:origin x="-96" y="-3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11/12/2016</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11/12/2016</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11/12/2016</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11/12/2016</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11/12/2016</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623" y="2094308"/>
            <a:ext cx="9070848" cy="2757091"/>
          </a:xfrm>
        </p:spPr>
        <p:txBody>
          <a:bodyPr/>
          <a:lstStyle/>
          <a:p>
            <a:r>
              <a:rPr lang="lt-LT" sz="4400" dirty="0" smtClean="0">
                <a:latin typeface="Monotype Corsiva" panose="03010101010201010101" pitchFamily="66" charset="0"/>
              </a:rPr>
              <a:t/>
            </a:r>
            <a:br>
              <a:rPr lang="lt-LT" sz="4400" dirty="0" smtClean="0">
                <a:latin typeface="Monotype Corsiva" panose="03010101010201010101" pitchFamily="66" charset="0"/>
              </a:rPr>
            </a:br>
            <a:r>
              <a:rPr lang="lt-LT" sz="4400" dirty="0" smtClean="0">
                <a:latin typeface="Monotype Corsiva" panose="03010101010201010101" pitchFamily="66" charset="0"/>
              </a:rPr>
              <a:t>PROJEKTAS </a:t>
            </a:r>
            <a:br>
              <a:rPr lang="lt-LT" sz="4400" dirty="0" smtClean="0">
                <a:latin typeface="Monotype Corsiva" panose="03010101010201010101" pitchFamily="66" charset="0"/>
              </a:rPr>
            </a:br>
            <a:r>
              <a:rPr lang="lt-LT" sz="4400" dirty="0" smtClean="0">
                <a:latin typeface="Monotype Corsiva" panose="03010101010201010101" pitchFamily="66" charset="0"/>
              </a:rPr>
              <a:t>„AŠ  - LIETUVOS PILIETIS“</a:t>
            </a:r>
            <a:br>
              <a:rPr lang="lt-LT" sz="4400" dirty="0" smtClean="0">
                <a:latin typeface="Monotype Corsiva" panose="03010101010201010101" pitchFamily="66" charset="0"/>
              </a:rPr>
            </a:br>
            <a:r>
              <a:rPr lang="lt-LT" sz="3600" dirty="0"/>
              <a:t/>
            </a:r>
            <a:br>
              <a:rPr lang="lt-LT" sz="3600" dirty="0"/>
            </a:br>
            <a:r>
              <a:rPr lang="lt-LT" sz="3600" dirty="0" smtClean="0"/>
              <a:t>                                             </a:t>
            </a:r>
            <a:r>
              <a:rPr lang="lt-LT" sz="2000" cap="none" dirty="0" smtClean="0">
                <a:latin typeface="Monotype Corsiva" panose="03010101010201010101" pitchFamily="66" charset="0"/>
              </a:rPr>
              <a:t>Projektą parengė</a:t>
            </a:r>
            <a:r>
              <a:rPr lang="lt-LT" sz="2000" dirty="0" smtClean="0">
                <a:latin typeface="Monotype Corsiva" panose="03010101010201010101" pitchFamily="66" charset="0"/>
              </a:rPr>
              <a:t>: </a:t>
            </a:r>
            <a:r>
              <a:rPr lang="lt-LT" sz="2000" cap="none" dirty="0" smtClean="0">
                <a:latin typeface="Monotype Corsiva" panose="03010101010201010101" pitchFamily="66" charset="0"/>
              </a:rPr>
              <a:t>priešmok. ugd. ped. Edita Skruodienė,</a:t>
            </a:r>
            <a:br>
              <a:rPr lang="lt-LT" sz="2000" cap="none" dirty="0" smtClean="0">
                <a:latin typeface="Monotype Corsiva" panose="03010101010201010101" pitchFamily="66" charset="0"/>
              </a:rPr>
            </a:br>
            <a:r>
              <a:rPr lang="lt-LT" sz="2000" cap="none" dirty="0" smtClean="0">
                <a:latin typeface="Monotype Corsiva" panose="03010101010201010101" pitchFamily="66" charset="0"/>
              </a:rPr>
              <a:t>                                                                                                                                          vyr.  auklėtoja Laima Strelkauskienė, </a:t>
            </a:r>
            <a:br>
              <a:rPr lang="lt-LT" sz="2000" cap="none" dirty="0" smtClean="0">
                <a:latin typeface="Monotype Corsiva" panose="03010101010201010101" pitchFamily="66" charset="0"/>
              </a:rPr>
            </a:br>
            <a:r>
              <a:rPr lang="lt-LT" sz="2000" cap="none" dirty="0">
                <a:latin typeface="Monotype Corsiva" panose="03010101010201010101" pitchFamily="66" charset="0"/>
              </a:rPr>
              <a:t> </a:t>
            </a:r>
            <a:r>
              <a:rPr lang="lt-LT" sz="2000" cap="none" dirty="0" smtClean="0">
                <a:latin typeface="Monotype Corsiva" panose="03010101010201010101" pitchFamily="66" charset="0"/>
              </a:rPr>
              <a:t>                                                                                                                                                      auklėtoja  Gintauta Biskienė</a:t>
            </a:r>
            <a:r>
              <a:rPr lang="lt-LT" sz="2000" cap="none" dirty="0" smtClean="0"/>
              <a:t/>
            </a:r>
            <a:br>
              <a:rPr lang="lt-LT" sz="2000" cap="none" dirty="0" smtClean="0"/>
            </a:br>
            <a:endParaRPr lang="lt-LT" sz="2000" cap="none" dirty="0"/>
          </a:p>
        </p:txBody>
      </p:sp>
      <p:sp>
        <p:nvSpPr>
          <p:cNvPr id="4" name="Text Placeholder 3"/>
          <p:cNvSpPr>
            <a:spLocks noGrp="1"/>
          </p:cNvSpPr>
          <p:nvPr>
            <p:ph type="body" idx="1"/>
          </p:nvPr>
        </p:nvSpPr>
        <p:spPr>
          <a:xfrm flipV="1">
            <a:off x="1563623" y="5392418"/>
            <a:ext cx="9070848" cy="81282"/>
          </a:xfrm>
        </p:spPr>
        <p:txBody>
          <a:bodyPr>
            <a:normAutofit fontScale="25000" lnSpcReduction="20000"/>
          </a:bodyPr>
          <a:lstStyle/>
          <a:p>
            <a:endParaRPr lang="lt-LT" dirty="0"/>
          </a:p>
        </p:txBody>
      </p:sp>
    </p:spTree>
    <p:extLst>
      <p:ext uri="{BB962C8B-B14F-4D97-AF65-F5344CB8AC3E}">
        <p14:creationId xmlns:p14="http://schemas.microsoft.com/office/powerpoint/2010/main" val="2892205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smtClean="0">
                <a:latin typeface="Monotype Corsiva" panose="03010101010201010101" pitchFamily="66" charset="0"/>
              </a:rPr>
              <a:t>Kovo 11-oji</a:t>
            </a:r>
            <a:br>
              <a:rPr lang="lt-LT" sz="4400" dirty="0" smtClean="0">
                <a:latin typeface="Monotype Corsiva" panose="03010101010201010101" pitchFamily="66" charset="0"/>
              </a:rPr>
            </a:br>
            <a:r>
              <a:rPr lang="lt-LT" sz="4400" dirty="0" smtClean="0">
                <a:latin typeface="Monotype Corsiva" panose="03010101010201010101" pitchFamily="66" charset="0"/>
              </a:rPr>
              <a:t>Lietuvos Nepriklausomybės atkūrimo diena</a:t>
            </a:r>
            <a:endParaRPr lang="lt-LT" sz="44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2156" y="2194520"/>
            <a:ext cx="5015707" cy="376178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09494" y="2194520"/>
            <a:ext cx="5015706" cy="3761779"/>
          </a:xfrm>
        </p:spPr>
      </p:pic>
    </p:spTree>
    <p:extLst>
      <p:ext uri="{BB962C8B-B14F-4D97-AF65-F5344CB8AC3E}">
        <p14:creationId xmlns:p14="http://schemas.microsoft.com/office/powerpoint/2010/main" val="20948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3521" y="918197"/>
            <a:ext cx="6342856" cy="475714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88683">
            <a:off x="7224977" y="1743697"/>
            <a:ext cx="4141523" cy="3106142"/>
          </a:xfrm>
        </p:spPr>
      </p:pic>
    </p:spTree>
    <p:extLst>
      <p:ext uri="{BB962C8B-B14F-4D97-AF65-F5344CB8AC3E}">
        <p14:creationId xmlns:p14="http://schemas.microsoft.com/office/powerpoint/2010/main" val="418528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680700" cy="1371600"/>
          </a:xfrm>
        </p:spPr>
        <p:txBody>
          <a:bodyPr>
            <a:normAutofit/>
          </a:bodyPr>
          <a:lstStyle/>
          <a:p>
            <a:pPr algn="ctr"/>
            <a:r>
              <a:rPr lang="lt-LT" sz="4400" dirty="0" smtClean="0">
                <a:latin typeface="Monotype Corsiva" panose="03010101010201010101" pitchFamily="66" charset="0"/>
              </a:rPr>
              <a:t>                                 Knygelių apie Lietuvą kūrimas</a:t>
            </a:r>
            <a:br>
              <a:rPr lang="lt-LT" sz="4400" dirty="0" smtClean="0">
                <a:latin typeface="Monotype Corsiva" panose="03010101010201010101" pitchFamily="66" charset="0"/>
              </a:rPr>
            </a:br>
            <a:r>
              <a:rPr lang="lt-LT" sz="4400" dirty="0" smtClean="0">
                <a:latin typeface="Monotype Corsiva" panose="03010101010201010101" pitchFamily="66" charset="0"/>
              </a:rPr>
              <a:t>                                                        </a:t>
            </a:r>
            <a:r>
              <a:rPr lang="lt-LT" sz="2800" dirty="0" smtClean="0">
                <a:latin typeface="Monotype Corsiva" panose="03010101010201010101" pitchFamily="66" charset="0"/>
              </a:rPr>
              <a:t>„Vyturėlių“ gr. knyga</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59732" y="1339506"/>
            <a:ext cx="5575297" cy="418147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14608" y="1497355"/>
            <a:ext cx="3102117" cy="2326587"/>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51005" y="2539656"/>
            <a:ext cx="4203697" cy="315277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1666" y="3931891"/>
            <a:ext cx="3048000" cy="2286000"/>
          </a:xfrm>
          <a:prstGeom prst="rect">
            <a:avLst/>
          </a:prstGeom>
        </p:spPr>
      </p:pic>
    </p:spTree>
    <p:extLst>
      <p:ext uri="{BB962C8B-B14F-4D97-AF65-F5344CB8AC3E}">
        <p14:creationId xmlns:p14="http://schemas.microsoft.com/office/powerpoint/2010/main" val="339225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84201"/>
            <a:ext cx="10058400" cy="914400"/>
          </a:xfrm>
        </p:spPr>
        <p:txBody>
          <a:bodyPr>
            <a:normAutofit/>
          </a:bodyPr>
          <a:lstStyle/>
          <a:p>
            <a:r>
              <a:rPr lang="lt-LT" sz="2800" dirty="0" smtClean="0">
                <a:latin typeface="Monotype Corsiva" panose="03010101010201010101" pitchFamily="66" charset="0"/>
              </a:rPr>
              <a:t>„Saulutės“ gr.  Augusto Tamelio knyga </a:t>
            </a:r>
            <a:endParaRPr lang="lt-LT" sz="2800" dirty="0">
              <a:latin typeface="Monotype Corsiva" panose="03010101010201010101" pitchFamily="66" charset="0"/>
            </a:endParaRP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39186" y="584201"/>
            <a:ext cx="3882814" cy="2912111"/>
          </a:xfrm>
        </p:spPr>
      </p:pic>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3833" y="1645285"/>
            <a:ext cx="5934287" cy="4450715"/>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0260" y="3606800"/>
            <a:ext cx="3640666" cy="2730500"/>
          </a:xfrm>
          <a:prstGeom prst="rect">
            <a:avLst/>
          </a:prstGeom>
        </p:spPr>
      </p:pic>
    </p:spTree>
    <p:extLst>
      <p:ext uri="{BB962C8B-B14F-4D97-AF65-F5344CB8AC3E}">
        <p14:creationId xmlns:p14="http://schemas.microsoft.com/office/powerpoint/2010/main" val="291378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81000"/>
            <a:ext cx="10604500" cy="787400"/>
          </a:xfrm>
        </p:spPr>
        <p:txBody>
          <a:bodyPr>
            <a:normAutofit/>
          </a:bodyPr>
          <a:lstStyle/>
          <a:p>
            <a:r>
              <a:rPr lang="lt-LT" sz="2800" dirty="0" smtClean="0">
                <a:latin typeface="Monotype Corsiva" panose="03010101010201010101" pitchFamily="66" charset="0"/>
              </a:rPr>
              <a:t>„Vikruolių“ gr. Jorio Rudzevičiaus knyga</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0700" y="1108710"/>
            <a:ext cx="6324600" cy="47434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25519" y="508000"/>
            <a:ext cx="3752057" cy="2814042"/>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519" y="3449041"/>
            <a:ext cx="3752057" cy="2814043"/>
          </a:xfrm>
          <a:prstGeom prst="rect">
            <a:avLst/>
          </a:prstGeom>
        </p:spPr>
      </p:pic>
    </p:spTree>
    <p:extLst>
      <p:ext uri="{BB962C8B-B14F-4D97-AF65-F5344CB8AC3E}">
        <p14:creationId xmlns:p14="http://schemas.microsoft.com/office/powerpoint/2010/main" val="275281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93700"/>
            <a:ext cx="9652000" cy="952500"/>
          </a:xfrm>
        </p:spPr>
        <p:txBody>
          <a:bodyPr>
            <a:normAutofit/>
          </a:bodyPr>
          <a:lstStyle/>
          <a:p>
            <a:r>
              <a:rPr lang="lt-LT" sz="2800" dirty="0" smtClean="0">
                <a:latin typeface="Monotype Corsiva" panose="03010101010201010101" pitchFamily="66" charset="0"/>
              </a:rPr>
              <a:t>„Vikruolių“ gr. Kotrynos Barciūnaitės knyga</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2300" y="1854200"/>
            <a:ext cx="4801923" cy="360144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32437" y="1219201"/>
            <a:ext cx="6190457" cy="4642842"/>
          </a:xfrm>
        </p:spPr>
      </p:pic>
    </p:spTree>
    <p:extLst>
      <p:ext uri="{BB962C8B-B14F-4D97-AF65-F5344CB8AC3E}">
        <p14:creationId xmlns:p14="http://schemas.microsoft.com/office/powerpoint/2010/main" val="9954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0" y="419100"/>
            <a:ext cx="8966200" cy="774700"/>
          </a:xfrm>
        </p:spPr>
        <p:txBody>
          <a:bodyPr>
            <a:normAutofit/>
          </a:bodyPr>
          <a:lstStyle/>
          <a:p>
            <a:r>
              <a:rPr lang="lt-LT" sz="2800" dirty="0" smtClean="0">
                <a:latin typeface="Monotype Corsiva" panose="03010101010201010101" pitchFamily="66" charset="0"/>
              </a:rPr>
              <a:t>„Vikruolių“ gr. Evitos Eriksonaitės knyga</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4200" y="1549400"/>
            <a:ext cx="4754563" cy="356592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37465" y="1397000"/>
            <a:ext cx="6062133" cy="4546599"/>
          </a:xfrm>
        </p:spPr>
      </p:pic>
    </p:spTree>
    <p:extLst>
      <p:ext uri="{BB962C8B-B14F-4D97-AF65-F5344CB8AC3E}">
        <p14:creationId xmlns:p14="http://schemas.microsoft.com/office/powerpoint/2010/main" val="239931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2100" y="607392"/>
            <a:ext cx="2545080" cy="1645920"/>
          </a:xfrm>
        </p:spPr>
        <p:txBody>
          <a:bodyPr>
            <a:normAutofit fontScale="90000"/>
          </a:bodyPr>
          <a:lstStyle/>
          <a:p>
            <a:pPr algn="ctr"/>
            <a:r>
              <a:rPr lang="lt-LT" sz="4400" dirty="0" smtClean="0">
                <a:latin typeface="Monotype Corsiva" panose="03010101010201010101" pitchFamily="66" charset="0"/>
              </a:rPr>
              <a:t>Paroda „Lietuvos pilys“</a:t>
            </a:r>
            <a:endParaRPr lang="lt-LT" sz="4400" dirty="0">
              <a:latin typeface="Monotype Corsiva" panose="03010101010201010101" pitchFamily="66" charset="0"/>
            </a:endParaRPr>
          </a:p>
        </p:txBody>
      </p:sp>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323850"/>
            <a:ext cx="8051800" cy="6038850"/>
          </a:xfrm>
        </p:spPr>
      </p:pic>
      <p:sp>
        <p:nvSpPr>
          <p:cNvPr id="15" name="Text Placeholder 14"/>
          <p:cNvSpPr>
            <a:spLocks noGrp="1"/>
          </p:cNvSpPr>
          <p:nvPr>
            <p:ph type="body" sz="half" idx="2"/>
          </p:nvPr>
        </p:nvSpPr>
        <p:spPr>
          <a:xfrm>
            <a:off x="9296400" y="2286000"/>
            <a:ext cx="2430780" cy="4076700"/>
          </a:xfrm>
        </p:spPr>
        <p:txBody>
          <a:bodyPr>
            <a:noAutofit/>
          </a:bodyPr>
          <a:lstStyle/>
          <a:p>
            <a:pPr algn="ctr"/>
            <a:r>
              <a:rPr lang="lt-LT" sz="2400" dirty="0" smtClean="0">
                <a:latin typeface="Monotype Corsiva" panose="03010101010201010101" pitchFamily="66" charset="0"/>
              </a:rPr>
              <a:t>Vaikai kartu su tėveliais iš įvairių medžiagų kuria Lietuvos pilis, kurias eksponuojame darželio koridoriuje. </a:t>
            </a:r>
          </a:p>
          <a:p>
            <a:pPr algn="ctr"/>
            <a:r>
              <a:rPr lang="lt-LT" sz="2400" dirty="0" smtClean="0">
                <a:latin typeface="Monotype Corsiva" panose="03010101010201010101" pitchFamily="66" charset="0"/>
              </a:rPr>
              <a:t>Ugdytiniai grupės erdvėse taip pat kuria įvairias pilis.</a:t>
            </a:r>
            <a:endParaRPr lang="lt-LT" sz="2400" dirty="0">
              <a:latin typeface="Monotype Corsiva" panose="03010101010201010101" pitchFamily="66" charset="0"/>
            </a:endParaRPr>
          </a:p>
        </p:txBody>
      </p:sp>
    </p:spTree>
    <p:extLst>
      <p:ext uri="{BB962C8B-B14F-4D97-AF65-F5344CB8AC3E}">
        <p14:creationId xmlns:p14="http://schemas.microsoft.com/office/powerpoint/2010/main" val="3468818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589306"/>
          </a:xfrm>
        </p:spPr>
        <p:txBody>
          <a:bodyPr>
            <a:normAutofit/>
          </a:bodyPr>
          <a:lstStyle/>
          <a:p>
            <a:r>
              <a:rPr lang="lt-LT" sz="2800" dirty="0" smtClean="0">
                <a:latin typeface="Monotype Corsiva" panose="03010101010201010101" pitchFamily="66" charset="0"/>
              </a:rPr>
              <a:t>„Vyturėlių“ gr. vaikai</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40720" y="3449042"/>
            <a:ext cx="3711443" cy="278358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42010" y="520700"/>
            <a:ext cx="3616590" cy="2712442"/>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1" y="1353794"/>
            <a:ext cx="6502400" cy="4876800"/>
          </a:xfrm>
          <a:prstGeom prst="rect">
            <a:avLst/>
          </a:prstGeom>
        </p:spPr>
      </p:pic>
    </p:spTree>
    <p:extLst>
      <p:ext uri="{BB962C8B-B14F-4D97-AF65-F5344CB8AC3E}">
        <p14:creationId xmlns:p14="http://schemas.microsoft.com/office/powerpoint/2010/main" val="307108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69900" y="482600"/>
            <a:ext cx="4749800" cy="622300"/>
          </a:xfrm>
        </p:spPr>
        <p:txBody>
          <a:bodyPr>
            <a:normAutofit/>
          </a:bodyPr>
          <a:lstStyle/>
          <a:p>
            <a:r>
              <a:rPr lang="lt-LT" sz="2800" dirty="0" smtClean="0">
                <a:latin typeface="Monotype Corsiva" panose="03010101010201010101" pitchFamily="66" charset="0"/>
              </a:rPr>
              <a:t>      „Saulutės“ gr. vaikų pilys </a:t>
            </a:r>
            <a:endParaRPr lang="lt-LT" sz="2800" dirty="0">
              <a:latin typeface="Monotype Corsiva" panose="03010101010201010101" pitchFamily="66" charset="0"/>
            </a:endParaRPr>
          </a:p>
        </p:txBody>
      </p:sp>
      <p:sp>
        <p:nvSpPr>
          <p:cNvPr id="9" name="Text Placeholder 8"/>
          <p:cNvSpPr>
            <a:spLocks noGrp="1"/>
          </p:cNvSpPr>
          <p:nvPr>
            <p:ph type="body" idx="1"/>
          </p:nvPr>
        </p:nvSpPr>
        <p:spPr>
          <a:xfrm>
            <a:off x="4652367" y="927100"/>
            <a:ext cx="3145434" cy="1308100"/>
          </a:xfrm>
        </p:spPr>
        <p:txBody>
          <a:bodyPr>
            <a:normAutofit lnSpcReduction="10000"/>
          </a:bodyPr>
          <a:lstStyle/>
          <a:p>
            <a:r>
              <a:rPr lang="lt-LT" sz="2800" dirty="0" smtClean="0">
                <a:solidFill>
                  <a:schemeClr val="tx1"/>
                </a:solidFill>
                <a:latin typeface="Monotype Corsiva" panose="03010101010201010101" pitchFamily="66" charset="0"/>
              </a:rPr>
              <a:t>„Varpelio“ gr. Danieliaus Mitašiūno „Trijų kryžių kalnas“</a:t>
            </a:r>
            <a:endParaRPr lang="lt-LT" sz="2800" dirty="0">
              <a:solidFill>
                <a:schemeClr val="tx1"/>
              </a:solidFill>
              <a:latin typeface="Monotype Corsiva" panose="03010101010201010101" pitchFamily="66" charset="0"/>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4116936" y="2675046"/>
            <a:ext cx="4267200" cy="3200400"/>
          </a:xfrm>
        </p:spPr>
      </p:pic>
      <p:sp>
        <p:nvSpPr>
          <p:cNvPr id="10" name="Text Placeholder 9"/>
          <p:cNvSpPr>
            <a:spLocks noGrp="1"/>
          </p:cNvSpPr>
          <p:nvPr>
            <p:ph type="body" sz="quarter" idx="3"/>
          </p:nvPr>
        </p:nvSpPr>
        <p:spPr>
          <a:xfrm>
            <a:off x="7850736" y="1930400"/>
            <a:ext cx="3896764" cy="784014"/>
          </a:xfrm>
        </p:spPr>
        <p:txBody>
          <a:bodyPr>
            <a:noAutofit/>
          </a:bodyPr>
          <a:lstStyle/>
          <a:p>
            <a:r>
              <a:rPr lang="lt-LT" sz="2800" dirty="0" smtClean="0">
                <a:solidFill>
                  <a:schemeClr val="tx1"/>
                </a:solidFill>
                <a:latin typeface="Monotype Corsiva" panose="03010101010201010101" pitchFamily="66" charset="0"/>
              </a:rPr>
              <a:t>„Pelėdžiukų“ gr. ugdytinių darbeliai</a:t>
            </a:r>
            <a:endParaRPr lang="lt-LT" sz="2800" dirty="0">
              <a:solidFill>
                <a:schemeClr val="tx1"/>
              </a:solidFill>
              <a:latin typeface="Monotype Corsiva" panose="03010101010201010101" pitchFamily="66" charset="0"/>
            </a:endParaRPr>
          </a:p>
        </p:txBody>
      </p:sp>
      <p:pic>
        <p:nvPicPr>
          <p:cNvPr id="6"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120568" y="2714414"/>
            <a:ext cx="3412066" cy="255905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0329" y="1738511"/>
            <a:ext cx="5068887" cy="3801665"/>
          </a:xfrm>
          <a:prstGeom prst="rect">
            <a:avLst/>
          </a:prstGeom>
        </p:spPr>
      </p:pic>
    </p:spTree>
    <p:extLst>
      <p:ext uri="{BB962C8B-B14F-4D97-AF65-F5344CB8AC3E}">
        <p14:creationId xmlns:p14="http://schemas.microsoft.com/office/powerpoint/2010/main" val="188241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5593106"/>
          </a:xfrm>
        </p:spPr>
        <p:txBody>
          <a:bodyPr>
            <a:normAutofit/>
          </a:bodyPr>
          <a:lstStyle/>
          <a:p>
            <a:r>
              <a:rPr lang="lt-LT" sz="2800" dirty="0" smtClean="0">
                <a:latin typeface="Monotype Corsiva" panose="03010101010201010101" pitchFamily="66" charset="0"/>
              </a:rPr>
              <a:t>PROJEKTO TIKSLAS:</a:t>
            </a:r>
            <a:br>
              <a:rPr lang="lt-LT" sz="2800" dirty="0" smtClean="0">
                <a:latin typeface="Monotype Corsiva" panose="03010101010201010101" pitchFamily="66" charset="0"/>
              </a:rPr>
            </a:br>
            <a:r>
              <a:rPr lang="lt-LT" sz="2800" dirty="0" smtClean="0">
                <a:latin typeface="Monotype Corsiva" panose="03010101010201010101" pitchFamily="66" charset="0"/>
              </a:rPr>
              <a:t>Ugdyti pasididžiavimą s</a:t>
            </a:r>
            <a:r>
              <a:rPr lang="lt-LT" sz="2800" dirty="0">
                <a:latin typeface="Monotype Corsiva" panose="03010101010201010101" pitchFamily="66" charset="0"/>
              </a:rPr>
              <a:t>avo tautos </a:t>
            </a:r>
            <a:r>
              <a:rPr lang="lt-LT" sz="2800" dirty="0" smtClean="0">
                <a:latin typeface="Monotype Corsiva" panose="03010101010201010101" pitchFamily="66" charset="0"/>
              </a:rPr>
              <a:t>istorine praeitimi, puoselėti gilius jausmus Tėvynei, Lietuvai. </a:t>
            </a:r>
            <a:br>
              <a:rPr lang="lt-LT" sz="2800" dirty="0" smtClean="0">
                <a:latin typeface="Monotype Corsiva" panose="03010101010201010101" pitchFamily="66" charset="0"/>
              </a:rPr>
            </a:br>
            <a:r>
              <a:rPr lang="lt-LT" sz="2800" dirty="0" smtClean="0">
                <a:latin typeface="Monotype Corsiva" panose="03010101010201010101" pitchFamily="66" charset="0"/>
              </a:rPr>
              <a:t/>
            </a:r>
            <a:br>
              <a:rPr lang="lt-LT" sz="2800" dirty="0" smtClean="0">
                <a:latin typeface="Monotype Corsiva" panose="03010101010201010101" pitchFamily="66" charset="0"/>
              </a:rPr>
            </a:br>
            <a:r>
              <a:rPr lang="lt-LT" sz="2800" dirty="0" smtClean="0">
                <a:latin typeface="Monotype Corsiva" panose="03010101010201010101" pitchFamily="66" charset="0"/>
              </a:rPr>
              <a:t>PROJEKTO UŽDAVINIAI:</a:t>
            </a:r>
            <a:br>
              <a:rPr lang="lt-LT" sz="2800" dirty="0" smtClean="0">
                <a:latin typeface="Monotype Corsiva" panose="03010101010201010101" pitchFamily="66" charset="0"/>
              </a:rPr>
            </a:br>
            <a:r>
              <a:rPr lang="lt-LT" sz="2800" dirty="0" smtClean="0">
                <a:latin typeface="Monotype Corsiva" panose="03010101010201010101" pitchFamily="66" charset="0"/>
              </a:rPr>
              <a:t>1. Skatinti vaikų domėjimąsi Lietuva, jos istorija, įžymais žmonėmis.</a:t>
            </a:r>
            <a:br>
              <a:rPr lang="lt-LT" sz="2800" dirty="0" smtClean="0">
                <a:latin typeface="Monotype Corsiva" panose="03010101010201010101" pitchFamily="66" charset="0"/>
              </a:rPr>
            </a:br>
            <a:r>
              <a:rPr lang="lt-LT" sz="2800" dirty="0" smtClean="0">
                <a:latin typeface="Monotype Corsiva" panose="03010101010201010101" pitchFamily="66" charset="0"/>
              </a:rPr>
              <a:t>2. Susipažinti su Lietuvos regionais, tautiniais drabužiais, tarmėmis.</a:t>
            </a:r>
            <a:br>
              <a:rPr lang="lt-LT" sz="2800" dirty="0" smtClean="0">
                <a:latin typeface="Monotype Corsiva" panose="03010101010201010101" pitchFamily="66" charset="0"/>
              </a:rPr>
            </a:br>
            <a:r>
              <a:rPr lang="lt-LT" sz="2800" dirty="0" smtClean="0">
                <a:latin typeface="Monotype Corsiva" panose="03010101010201010101" pitchFamily="66" charset="0"/>
              </a:rPr>
              <a:t>3. </a:t>
            </a:r>
            <a:r>
              <a:rPr lang="lt-LT" sz="2800" dirty="0">
                <a:latin typeface="Monotype Corsiva" panose="03010101010201010101" pitchFamily="66" charset="0"/>
              </a:rPr>
              <a:t>Dainuoti lietuvių liaudies, patriotines dainas, šokti ratelius, žaisti žaidimus, deklamuoti eilėraščius apie Tėvynę, Lietuvą</a:t>
            </a:r>
            <a:r>
              <a:rPr lang="lt-LT" sz="2800" dirty="0" smtClean="0">
                <a:latin typeface="Monotype Corsiva" panose="03010101010201010101" pitchFamily="66" charset="0"/>
              </a:rPr>
              <a:t>.</a:t>
            </a:r>
            <a:br>
              <a:rPr lang="lt-LT" sz="2800" dirty="0" smtClean="0">
                <a:latin typeface="Monotype Corsiva" panose="03010101010201010101" pitchFamily="66" charset="0"/>
              </a:rPr>
            </a:br>
            <a:r>
              <a:rPr lang="lt-LT" sz="2800" dirty="0" smtClean="0">
                <a:latin typeface="Monotype Corsiva" panose="03010101010201010101" pitchFamily="66" charset="0"/>
              </a:rPr>
              <a:t>4. Siekti glaudaus bendravimo ir bendradarbiavimo su tėvais, pedagogais, bendruomene.</a:t>
            </a:r>
            <a:br>
              <a:rPr lang="lt-LT" sz="2800" dirty="0" smtClean="0">
                <a:latin typeface="Monotype Corsiva" panose="03010101010201010101" pitchFamily="66" charset="0"/>
              </a:rPr>
            </a:br>
            <a:r>
              <a:rPr lang="lt-LT" sz="2800" dirty="0" smtClean="0">
                <a:latin typeface="Monotype Corsiva" panose="03010101010201010101" pitchFamily="66" charset="0"/>
              </a:rPr>
              <a:t>5. Ugdyti vaikų gebėjimą reikšti jausmus piešiant, konstruojant, pinant, modeliuojant.</a:t>
            </a:r>
            <a:r>
              <a:rPr lang="lt-LT" sz="2800" dirty="0">
                <a:latin typeface="Monotype Corsiva" panose="03010101010201010101" pitchFamily="66" charset="0"/>
              </a:rPr>
              <a:t/>
            </a:r>
            <a:br>
              <a:rPr lang="lt-LT" sz="2800" dirty="0">
                <a:latin typeface="Monotype Corsiva" panose="03010101010201010101" pitchFamily="66" charset="0"/>
              </a:rPr>
            </a:br>
            <a:endParaRPr lang="lt-LT" sz="2800" dirty="0">
              <a:latin typeface="Monotype Corsiva" panose="03010101010201010101" pitchFamily="66" charset="0"/>
            </a:endParaRPr>
          </a:p>
        </p:txBody>
      </p:sp>
    </p:spTree>
    <p:extLst>
      <p:ext uri="{BB962C8B-B14F-4D97-AF65-F5344CB8AC3E}">
        <p14:creationId xmlns:p14="http://schemas.microsoft.com/office/powerpoint/2010/main" val="2257972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42594"/>
            <a:ext cx="5892800" cy="906806"/>
          </a:xfrm>
        </p:spPr>
        <p:txBody>
          <a:bodyPr>
            <a:normAutofit/>
          </a:bodyPr>
          <a:lstStyle/>
          <a:p>
            <a:r>
              <a:rPr lang="lt-LT" sz="2800" dirty="0" smtClean="0">
                <a:latin typeface="Monotype Corsiva" panose="03010101010201010101" pitchFamily="66" charset="0"/>
              </a:rPr>
              <a:t>„Bitučių“ gr. vaikų pilys</a:t>
            </a:r>
            <a:endParaRPr lang="lt-LT" sz="2800" dirty="0">
              <a:latin typeface="Monotype Corsiva" panose="03010101010201010101" pitchFamily="66" charset="0"/>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5380549" y="1268609"/>
            <a:ext cx="5820912" cy="4365684"/>
          </a:xfrm>
        </p:spPr>
      </p:pic>
      <p:pic>
        <p:nvPicPr>
          <p:cNvPr id="3" name="Content Placeholder 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49618" y="1500736"/>
            <a:ext cx="3573111" cy="4764148"/>
          </a:xfrm>
        </p:spPr>
      </p:pic>
    </p:spTree>
    <p:extLst>
      <p:ext uri="{BB962C8B-B14F-4D97-AF65-F5344CB8AC3E}">
        <p14:creationId xmlns:p14="http://schemas.microsoft.com/office/powerpoint/2010/main" val="3505728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3503"/>
            <a:ext cx="2432304" cy="3793133"/>
          </a:xfrm>
        </p:spPr>
        <p:txBody>
          <a:bodyPr>
            <a:normAutofit/>
          </a:bodyPr>
          <a:lstStyle/>
          <a:p>
            <a:pPr algn="ctr"/>
            <a:r>
              <a:rPr lang="lt-LT" sz="4400" dirty="0" smtClean="0">
                <a:latin typeface="Monotype Corsiva" panose="03010101010201010101" pitchFamily="66" charset="0"/>
              </a:rPr>
              <a:t>Patriotinių dainų konkursas</a:t>
            </a:r>
            <a:endParaRPr lang="lt-LT" sz="4400" dirty="0">
              <a:latin typeface="Monotype Corsiva" panose="03010101010201010101" pitchFamily="66" charset="0"/>
            </a:endParaRP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130" b="130"/>
          <a:stretch>
            <a:fillRect/>
          </a:stretch>
        </p:blipFill>
        <p:spPr>
          <a:xfrm>
            <a:off x="212942" y="237743"/>
            <a:ext cx="8547009" cy="6394225"/>
          </a:xfrm>
        </p:spPr>
      </p:pic>
      <p:sp>
        <p:nvSpPr>
          <p:cNvPr id="6" name="Text Placeholder 5"/>
          <p:cNvSpPr>
            <a:spLocks noGrp="1"/>
          </p:cNvSpPr>
          <p:nvPr>
            <p:ph type="body" sz="half" idx="2"/>
          </p:nvPr>
        </p:nvSpPr>
        <p:spPr>
          <a:xfrm>
            <a:off x="9296400" y="964504"/>
            <a:ext cx="2432304" cy="4559474"/>
          </a:xfrm>
        </p:spPr>
        <p:txBody>
          <a:bodyPr>
            <a:normAutofit/>
          </a:bodyPr>
          <a:lstStyle/>
          <a:p>
            <a:endParaRPr lang="en-US" dirty="0"/>
          </a:p>
        </p:txBody>
      </p:sp>
    </p:spTree>
    <p:extLst>
      <p:ext uri="{BB962C8B-B14F-4D97-AF65-F5344CB8AC3E}">
        <p14:creationId xmlns:p14="http://schemas.microsoft.com/office/powerpoint/2010/main" val="288903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11131" y="627201"/>
            <a:ext cx="3687762" cy="2765822"/>
          </a:xfrm>
        </p:spPr>
      </p:pic>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8106" y="838883"/>
            <a:ext cx="6824597" cy="5118447"/>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117" y="3573049"/>
            <a:ext cx="3761983" cy="2821488"/>
          </a:xfrm>
          <a:prstGeom prst="rect">
            <a:avLst/>
          </a:prstGeom>
        </p:spPr>
      </p:pic>
    </p:spTree>
    <p:extLst>
      <p:ext uri="{BB962C8B-B14F-4D97-AF65-F5344CB8AC3E}">
        <p14:creationId xmlns:p14="http://schemas.microsoft.com/office/powerpoint/2010/main" val="341881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642594"/>
            <a:ext cx="5346700" cy="1859306"/>
          </a:xfrm>
        </p:spPr>
        <p:txBody>
          <a:bodyPr>
            <a:normAutofit fontScale="90000"/>
          </a:bodyPr>
          <a:lstStyle/>
          <a:p>
            <a:pPr algn="ctr"/>
            <a:r>
              <a:rPr lang="lt-LT" sz="4400" dirty="0" smtClean="0">
                <a:latin typeface="Monotype Corsiva" panose="03010101010201010101" pitchFamily="66" charset="0"/>
              </a:rPr>
              <a:t>Eilėraščių konkursas</a:t>
            </a:r>
            <a:br>
              <a:rPr lang="lt-LT" sz="4400" dirty="0" smtClean="0">
                <a:latin typeface="Monotype Corsiva" panose="03010101010201010101" pitchFamily="66" charset="0"/>
              </a:rPr>
            </a:br>
            <a:r>
              <a:rPr lang="lt-LT" sz="4400" dirty="0" smtClean="0">
                <a:latin typeface="Monotype Corsiva" panose="03010101010201010101" pitchFamily="66" charset="0"/>
              </a:rPr>
              <a:t> „Kilk, saulele, kilk, meilioji“</a:t>
            </a:r>
            <a:endParaRPr lang="lt-LT" sz="44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00" y="2193926"/>
            <a:ext cx="5156199" cy="38671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810249" y="1207745"/>
            <a:ext cx="5842000" cy="4381500"/>
          </a:xfrm>
        </p:spPr>
      </p:pic>
    </p:spTree>
    <p:extLst>
      <p:ext uri="{BB962C8B-B14F-4D97-AF65-F5344CB8AC3E}">
        <p14:creationId xmlns:p14="http://schemas.microsoft.com/office/powerpoint/2010/main" val="193813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2986" y="1338680"/>
            <a:ext cx="5568686" cy="417651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1658" y="1055834"/>
            <a:ext cx="6322942" cy="4742206"/>
          </a:xfrm>
        </p:spPr>
      </p:pic>
    </p:spTree>
    <p:extLst>
      <p:ext uri="{BB962C8B-B14F-4D97-AF65-F5344CB8AC3E}">
        <p14:creationId xmlns:p14="http://schemas.microsoft.com/office/powerpoint/2010/main" val="164334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03332"/>
            <a:ext cx="10058400" cy="3244240"/>
          </a:xfrm>
        </p:spPr>
        <p:txBody>
          <a:bodyPr>
            <a:normAutofit/>
          </a:bodyPr>
          <a:lstStyle/>
          <a:p>
            <a:pPr algn="ctr"/>
            <a:r>
              <a:rPr lang="lt-LT" sz="4400" dirty="0" smtClean="0">
                <a:latin typeface="Monotype Corsiva" panose="03010101010201010101" pitchFamily="66" charset="0"/>
              </a:rPr>
              <a:t>Mini projektai grupėse</a:t>
            </a:r>
            <a:endParaRPr lang="en-US" sz="4400" dirty="0">
              <a:latin typeface="Monotype Corsiva" panose="03010101010201010101" pitchFamily="66" charset="0"/>
            </a:endParaRPr>
          </a:p>
        </p:txBody>
      </p:sp>
    </p:spTree>
    <p:extLst>
      <p:ext uri="{BB962C8B-B14F-4D97-AF65-F5344CB8AC3E}">
        <p14:creationId xmlns:p14="http://schemas.microsoft.com/office/powerpoint/2010/main" val="1429053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3504"/>
            <a:ext cx="2432304" cy="4247896"/>
          </a:xfrm>
        </p:spPr>
        <p:txBody>
          <a:bodyPr>
            <a:normAutofit/>
          </a:bodyPr>
          <a:lstStyle/>
          <a:p>
            <a:pPr algn="ctr"/>
            <a:r>
              <a:rPr lang="lt-LT" sz="4400" dirty="0" smtClean="0">
                <a:latin typeface="Monotype Corsiva" panose="03010101010201010101" pitchFamily="66" charset="0"/>
              </a:rPr>
              <a:t/>
            </a:r>
            <a:br>
              <a:rPr lang="lt-LT" sz="4400" dirty="0" smtClean="0">
                <a:latin typeface="Monotype Corsiva" panose="03010101010201010101" pitchFamily="66" charset="0"/>
              </a:rPr>
            </a:br>
            <a:r>
              <a:rPr lang="lt-LT" sz="4400" dirty="0">
                <a:latin typeface="Monotype Corsiva" panose="03010101010201010101" pitchFamily="66" charset="0"/>
              </a:rPr>
              <a:t/>
            </a:r>
            <a:br>
              <a:rPr lang="lt-LT" sz="4400" dirty="0">
                <a:latin typeface="Monotype Corsiva" panose="03010101010201010101" pitchFamily="66" charset="0"/>
              </a:rPr>
            </a:br>
            <a:r>
              <a:rPr lang="lt-LT" sz="4400" dirty="0" smtClean="0">
                <a:latin typeface="Monotype Corsiva" panose="03010101010201010101" pitchFamily="66" charset="0"/>
              </a:rPr>
              <a:t/>
            </a:r>
            <a:br>
              <a:rPr lang="lt-LT" sz="4400" dirty="0" smtClean="0">
                <a:latin typeface="Monotype Corsiva" panose="03010101010201010101" pitchFamily="66" charset="0"/>
              </a:rPr>
            </a:br>
            <a:r>
              <a:rPr lang="lt-LT" sz="4400" dirty="0">
                <a:latin typeface="Monotype Corsiva" panose="03010101010201010101" pitchFamily="66" charset="0"/>
              </a:rPr>
              <a:t/>
            </a:r>
            <a:br>
              <a:rPr lang="lt-LT" sz="4400" dirty="0">
                <a:latin typeface="Monotype Corsiva" panose="03010101010201010101" pitchFamily="66" charset="0"/>
              </a:rPr>
            </a:br>
            <a:endParaRPr lang="lt-LT" sz="4400" dirty="0">
              <a:latin typeface="Monotype Corsiva" panose="03010101010201010101" pitchFamily="66" charset="0"/>
            </a:endParaRPr>
          </a:p>
        </p:txBody>
      </p:sp>
      <p:pic>
        <p:nvPicPr>
          <p:cNvPr id="9" name="Content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130" b="130"/>
          <a:stretch>
            <a:fillRect/>
          </a:stretch>
        </p:blipFill>
        <p:spPr>
          <a:xfrm>
            <a:off x="118051" y="603504"/>
            <a:ext cx="4151004" cy="3105467"/>
          </a:xfrm>
        </p:spPr>
      </p:pic>
      <p:sp>
        <p:nvSpPr>
          <p:cNvPr id="5" name="Text Placeholder 4"/>
          <p:cNvSpPr>
            <a:spLocks noGrp="1"/>
          </p:cNvSpPr>
          <p:nvPr>
            <p:ph type="body" sz="half" idx="2"/>
          </p:nvPr>
        </p:nvSpPr>
        <p:spPr>
          <a:xfrm>
            <a:off x="9296400" y="1574800"/>
            <a:ext cx="2432304" cy="3886200"/>
          </a:xfrm>
        </p:spPr>
        <p:txBody>
          <a:bodyPr>
            <a:normAutofit/>
          </a:bodyPr>
          <a:lstStyle/>
          <a:p>
            <a:r>
              <a:rPr lang="lt-LT" sz="4400" dirty="0" smtClean="0">
                <a:solidFill>
                  <a:schemeClr val="tx1"/>
                </a:solidFill>
                <a:latin typeface="Monotype Corsiva" panose="03010101010201010101" pitchFamily="66" charset="0"/>
              </a:rPr>
              <a:t>Piešinių parodos grupėse</a:t>
            </a:r>
          </a:p>
          <a:p>
            <a:r>
              <a:rPr lang="lt-LT" sz="4400" dirty="0" smtClean="0">
                <a:latin typeface="Monotype Corsiva" panose="03010101010201010101" pitchFamily="66" charset="0"/>
              </a:rPr>
              <a:t>„Piešiu Lietuvą“</a:t>
            </a:r>
            <a:endParaRPr lang="lt-LT" sz="4400" dirty="0">
              <a:solidFill>
                <a:schemeClr val="tx1"/>
              </a:solidFill>
              <a:latin typeface="Monotype Corsiva" panose="03010101010201010101" pitchFamily="66" charset="0"/>
            </a:endParaRPr>
          </a:p>
        </p:txBody>
      </p:sp>
      <p:sp>
        <p:nvSpPr>
          <p:cNvPr id="7" name="Text Placeholder 6"/>
          <p:cNvSpPr>
            <a:spLocks noGrp="1"/>
          </p:cNvSpPr>
          <p:nvPr>
            <p:ph type="body" sz="quarter" idx="4294967295"/>
          </p:nvPr>
        </p:nvSpPr>
        <p:spPr>
          <a:xfrm>
            <a:off x="311404" y="114301"/>
            <a:ext cx="2076196" cy="489204"/>
          </a:xfrm>
        </p:spPr>
        <p:txBody>
          <a:bodyPr>
            <a:normAutofit lnSpcReduction="10000"/>
          </a:bodyPr>
          <a:lstStyle/>
          <a:p>
            <a:pPr marL="0" indent="0">
              <a:buNone/>
            </a:pPr>
            <a:r>
              <a:rPr lang="lt-LT" sz="2800" dirty="0" smtClean="0">
                <a:solidFill>
                  <a:schemeClr val="tx1"/>
                </a:solidFill>
                <a:latin typeface="Monotype Corsiva" panose="03010101010201010101" pitchFamily="66" charset="0"/>
              </a:rPr>
              <a:t>„Vyturėlių“ gr.</a:t>
            </a:r>
            <a:endParaRPr lang="lt-LT" sz="2800" dirty="0">
              <a:solidFill>
                <a:schemeClr val="tx1"/>
              </a:solidFill>
              <a:latin typeface="Monotype Corsiva" panose="03010101010201010101" pitchFamily="66"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69530" y="1294255"/>
            <a:ext cx="5929717" cy="444728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64" y="3835400"/>
            <a:ext cx="3742267" cy="2806700"/>
          </a:xfrm>
          <a:prstGeom prst="rect">
            <a:avLst/>
          </a:prstGeom>
        </p:spPr>
      </p:pic>
    </p:spTree>
    <p:extLst>
      <p:ext uri="{BB962C8B-B14F-4D97-AF65-F5344CB8AC3E}">
        <p14:creationId xmlns:p14="http://schemas.microsoft.com/office/powerpoint/2010/main" val="1854183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525806"/>
          </a:xfrm>
        </p:spPr>
        <p:txBody>
          <a:bodyPr>
            <a:normAutofit/>
          </a:bodyPr>
          <a:lstStyle/>
          <a:p>
            <a:r>
              <a:rPr lang="lt-LT" sz="2800" dirty="0" smtClean="0">
                <a:latin typeface="Monotype Corsiva" panose="03010101010201010101" pitchFamily="66" charset="0"/>
              </a:rPr>
              <a:t>„Vikruolių“ gr.</a:t>
            </a:r>
            <a:endParaRPr lang="lt-LT" sz="2800" dirty="0">
              <a:latin typeface="Monotype Corsiva" panose="03010101010201010101"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44594" y="1656712"/>
            <a:ext cx="5227295" cy="39204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4787" y="1812925"/>
            <a:ext cx="5156200" cy="38671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825" y="642594"/>
            <a:ext cx="3103863" cy="23278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83302" y="3498381"/>
            <a:ext cx="3334908" cy="2501181"/>
          </a:xfrm>
          <a:prstGeom prst="rect">
            <a:avLst/>
          </a:prstGeom>
        </p:spPr>
      </p:pic>
    </p:spTree>
    <p:extLst>
      <p:ext uri="{BB962C8B-B14F-4D97-AF65-F5344CB8AC3E}">
        <p14:creationId xmlns:p14="http://schemas.microsoft.com/office/powerpoint/2010/main" val="1753736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614706"/>
          </a:xfrm>
        </p:spPr>
        <p:txBody>
          <a:bodyPr>
            <a:noAutofit/>
          </a:bodyPr>
          <a:lstStyle/>
          <a:p>
            <a:r>
              <a:rPr lang="lt-LT" sz="2800" dirty="0" smtClean="0">
                <a:latin typeface="Monotype Corsiva" panose="03010101010201010101" pitchFamily="66" charset="0"/>
              </a:rPr>
              <a:t>„Varpelio“ gr.							„Saulutės“ gr.</a:t>
            </a:r>
            <a:endParaRPr lang="lt-LT" sz="2800" dirty="0">
              <a:latin typeface="Monotype Corsiva" panose="03010101010201010101"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57300"/>
            <a:ext cx="5706533" cy="4279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1" y="1593850"/>
            <a:ext cx="5105400" cy="3829050"/>
          </a:xfrm>
          <a:prstGeom prst="rect">
            <a:avLst/>
          </a:prstGeom>
        </p:spPr>
      </p:pic>
    </p:spTree>
    <p:extLst>
      <p:ext uri="{BB962C8B-B14F-4D97-AF65-F5344CB8AC3E}">
        <p14:creationId xmlns:p14="http://schemas.microsoft.com/office/powerpoint/2010/main" val="2402913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3163330"/>
          </a:xfrm>
        </p:spPr>
        <p:txBody>
          <a:bodyPr>
            <a:normAutofit/>
          </a:bodyPr>
          <a:lstStyle/>
          <a:p>
            <a:pPr algn="ctr"/>
            <a:r>
              <a:rPr lang="lt-LT" sz="2800" dirty="0" smtClean="0">
                <a:latin typeface="Monotype Corsiva" panose="03010101010201010101" pitchFamily="66" charset="0"/>
              </a:rPr>
              <a:t>„Lietuvos žemėlapiai“</a:t>
            </a:r>
            <a:endParaRPr lang="lt-LT" sz="2800" dirty="0">
              <a:latin typeface="Monotype Corsiva" panose="03010101010201010101" pitchFamily="66" charset="0"/>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00170" y="1175209"/>
            <a:ext cx="4000500" cy="5334000"/>
          </a:xfrm>
        </p:spPr>
      </p:pic>
      <p:sp>
        <p:nvSpPr>
          <p:cNvPr id="5" name="Text Placeholder 4"/>
          <p:cNvSpPr>
            <a:spLocks noGrp="1"/>
          </p:cNvSpPr>
          <p:nvPr>
            <p:ph type="body" sz="half" idx="2"/>
          </p:nvPr>
        </p:nvSpPr>
        <p:spPr/>
        <p:txBody>
          <a:bodyPr>
            <a:normAutofit/>
          </a:bodyPr>
          <a:lstStyle/>
          <a:p>
            <a:pPr algn="l"/>
            <a:r>
              <a:rPr lang="lt-LT" sz="2800" dirty="0" smtClean="0">
                <a:solidFill>
                  <a:schemeClr val="tx1"/>
                </a:solidFill>
                <a:latin typeface="Monotype Corsiva" panose="03010101010201010101" pitchFamily="66" charset="0"/>
              </a:rPr>
              <a:t>							         </a:t>
            </a:r>
            <a:endParaRPr lang="en-US" sz="2800" dirty="0">
              <a:solidFill>
                <a:schemeClr val="tx1"/>
              </a:solidFill>
              <a:latin typeface="Monotype Corsiva" panose="03010101010201010101" pitchFamily="66" charset="0"/>
            </a:endParaRPr>
          </a:p>
        </p:txBody>
      </p:sp>
      <p:sp>
        <p:nvSpPr>
          <p:cNvPr id="7" name="Text Placeholder 6"/>
          <p:cNvSpPr>
            <a:spLocks noGrp="1"/>
          </p:cNvSpPr>
          <p:nvPr>
            <p:ph type="body" sz="quarter" idx="4294967295"/>
          </p:nvPr>
        </p:nvSpPr>
        <p:spPr>
          <a:xfrm>
            <a:off x="537328" y="414779"/>
            <a:ext cx="8257880" cy="2036190"/>
          </a:xfrm>
        </p:spPr>
        <p:txBody>
          <a:bodyPr>
            <a:normAutofit/>
          </a:bodyPr>
          <a:lstStyle/>
          <a:p>
            <a:pPr marL="0" indent="0" algn="l">
              <a:buNone/>
            </a:pPr>
            <a:r>
              <a:rPr lang="lt-LT" sz="2800" dirty="0" smtClean="0">
                <a:solidFill>
                  <a:schemeClr val="tx1"/>
                </a:solidFill>
                <a:latin typeface="Monotype Corsiva" panose="03010101010201010101" pitchFamily="66" charset="0"/>
              </a:rPr>
              <a:t> </a:t>
            </a:r>
            <a:r>
              <a:rPr lang="lt-LT" sz="2800" dirty="0" smtClean="0">
                <a:solidFill>
                  <a:schemeClr val="tx1"/>
                </a:solidFill>
                <a:latin typeface="Monotype Corsiva" panose="03010101010201010101" pitchFamily="66" charset="0"/>
              </a:rPr>
              <a:t>    </a:t>
            </a:r>
            <a:r>
              <a:rPr lang="en-US" sz="2800" dirty="0" smtClean="0">
                <a:solidFill>
                  <a:schemeClr val="tx1"/>
                </a:solidFill>
                <a:latin typeface="Monotype Corsiva" panose="03010101010201010101" pitchFamily="66" charset="0"/>
              </a:rPr>
              <a:t> ,,</a:t>
            </a:r>
            <a:r>
              <a:rPr lang="en-US" sz="2800" dirty="0" err="1" smtClean="0">
                <a:solidFill>
                  <a:schemeClr val="tx1"/>
                </a:solidFill>
                <a:latin typeface="Monotype Corsiva" panose="03010101010201010101" pitchFamily="66" charset="0"/>
              </a:rPr>
              <a:t>Varpelio</a:t>
            </a:r>
            <a:r>
              <a:rPr lang="en-US" sz="2800" dirty="0" smtClean="0">
                <a:latin typeface="Monotype Corsiva" panose="03010101010201010101" pitchFamily="66" charset="0"/>
              </a:rPr>
              <a:t>”  gr.</a:t>
            </a:r>
            <a:r>
              <a:rPr lang="en-US" sz="2800" dirty="0" smtClean="0">
                <a:solidFill>
                  <a:schemeClr val="tx1"/>
                </a:solidFill>
                <a:latin typeface="Monotype Corsiva" panose="03010101010201010101" pitchFamily="66" charset="0"/>
              </a:rPr>
              <a:t>                                   </a:t>
            </a:r>
            <a:r>
              <a:rPr lang="lt-LT" sz="2800" dirty="0" smtClean="0">
                <a:solidFill>
                  <a:schemeClr val="tx1"/>
                </a:solidFill>
                <a:latin typeface="Monotype Corsiva" panose="03010101010201010101" pitchFamily="66" charset="0"/>
              </a:rPr>
              <a:t>„</a:t>
            </a:r>
            <a:r>
              <a:rPr lang="lt-LT" sz="2800" dirty="0" smtClean="0">
                <a:solidFill>
                  <a:schemeClr val="tx1"/>
                </a:solidFill>
                <a:latin typeface="Monotype Corsiva" panose="03010101010201010101" pitchFamily="66" charset="0"/>
              </a:rPr>
              <a:t>Bitučių“ gr</a:t>
            </a:r>
            <a:r>
              <a:rPr lang="lt-LT" sz="2800" dirty="0" smtClean="0">
                <a:solidFill>
                  <a:schemeClr val="tx1"/>
                </a:solidFill>
                <a:latin typeface="Monotype Corsiva" panose="03010101010201010101" pitchFamily="66" charset="0"/>
              </a:rPr>
              <a:t>.</a:t>
            </a:r>
            <a:endParaRPr lang="en-US" sz="2800" dirty="0">
              <a:solidFill>
                <a:schemeClr val="tx1"/>
              </a:solidFill>
              <a:latin typeface="Monotype Corsiva" panose="03010101010201010101" pitchFamily="66" charset="0"/>
            </a:endParaRPr>
          </a:p>
        </p:txBody>
      </p:sp>
      <p:pic>
        <p:nvPicPr>
          <p:cNvPr id="10" name="Content Placeholder 9"/>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07389" y="1123018"/>
            <a:ext cx="4384969" cy="3288727"/>
          </a:xfrm>
        </p:spPr>
      </p:pic>
    </p:spTree>
    <p:extLst>
      <p:ext uri="{BB962C8B-B14F-4D97-AF65-F5344CB8AC3E}">
        <p14:creationId xmlns:p14="http://schemas.microsoft.com/office/powerpoint/2010/main" val="239464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63600"/>
            <a:ext cx="10058400" cy="5054600"/>
          </a:xfrm>
        </p:spPr>
        <p:txBody>
          <a:bodyPr>
            <a:normAutofit/>
          </a:bodyPr>
          <a:lstStyle/>
          <a:p>
            <a:r>
              <a:rPr lang="lt-LT" sz="2800" dirty="0" smtClean="0">
                <a:latin typeface="Monotype Corsiva" panose="03010101010201010101" pitchFamily="66" charset="0"/>
              </a:rPr>
              <a:t>LAUKIAMI REZULTATAI:</a:t>
            </a:r>
            <a:br>
              <a:rPr lang="lt-LT" sz="2800" dirty="0" smtClean="0">
                <a:latin typeface="Monotype Corsiva" panose="03010101010201010101" pitchFamily="66" charset="0"/>
              </a:rPr>
            </a:br>
            <a:r>
              <a:rPr lang="lt-LT" sz="2800" dirty="0" smtClean="0">
                <a:latin typeface="Monotype Corsiva" panose="03010101010201010101" pitchFamily="66" charset="0"/>
              </a:rPr>
              <a:t>1. Ugdytiniai išsamiau susipažins su Lietuvos istorija, žymiais žmonėmis.</a:t>
            </a:r>
            <a:br>
              <a:rPr lang="lt-LT" sz="2800" dirty="0" smtClean="0">
                <a:latin typeface="Monotype Corsiva" panose="03010101010201010101" pitchFamily="66" charset="0"/>
              </a:rPr>
            </a:br>
            <a:r>
              <a:rPr lang="lt-LT" sz="2800" dirty="0" smtClean="0">
                <a:latin typeface="Monotype Corsiva" panose="03010101010201010101" pitchFamily="66" charset="0"/>
              </a:rPr>
              <a:t>2. Puoselės lietuvių tautos tradicijas ir papročius.</a:t>
            </a:r>
            <a:br>
              <a:rPr lang="lt-LT" sz="2800" dirty="0" smtClean="0">
                <a:latin typeface="Monotype Corsiva" panose="03010101010201010101" pitchFamily="66" charset="0"/>
              </a:rPr>
            </a:br>
            <a:r>
              <a:rPr lang="lt-LT" sz="2800" dirty="0" smtClean="0">
                <a:latin typeface="Monotype Corsiva" panose="03010101010201010101" pitchFamily="66" charset="0"/>
              </a:rPr>
              <a:t>3. Plačiau sužinos apie Lietuvos valstybines šventes ir Lietuvai reikšmingus įvykius.</a:t>
            </a:r>
            <a:br>
              <a:rPr lang="lt-LT" sz="2800" dirty="0" smtClean="0">
                <a:latin typeface="Monotype Corsiva" panose="03010101010201010101" pitchFamily="66" charset="0"/>
              </a:rPr>
            </a:br>
            <a:r>
              <a:rPr lang="lt-LT" sz="2800" dirty="0" smtClean="0">
                <a:latin typeface="Monotype Corsiva" panose="03010101010201010101" pitchFamily="66" charset="0"/>
              </a:rPr>
              <a:t>4. Ugdysis pagarbą Lietuvai, lietuvių tautai, kultūrai.</a:t>
            </a:r>
            <a:br>
              <a:rPr lang="lt-LT" sz="2800" dirty="0" smtClean="0">
                <a:latin typeface="Monotype Corsiva" panose="03010101010201010101" pitchFamily="66" charset="0"/>
              </a:rPr>
            </a:br>
            <a:r>
              <a:rPr lang="lt-LT" sz="2800" dirty="0" smtClean="0">
                <a:latin typeface="Monotype Corsiva" panose="03010101010201010101" pitchFamily="66" charset="0"/>
              </a:rPr>
              <a:t>5. Glaudesnis bendravimas ir bendradarbiavimas su šeima, bendruomene, teigiamos emocijos.</a:t>
            </a:r>
            <a:br>
              <a:rPr lang="lt-LT" sz="2800" dirty="0" smtClean="0">
                <a:latin typeface="Monotype Corsiva" panose="03010101010201010101" pitchFamily="66" charset="0"/>
              </a:rPr>
            </a:br>
            <a:r>
              <a:rPr lang="lt-LT" sz="2800" dirty="0">
                <a:latin typeface="Monotype Corsiva" panose="03010101010201010101" pitchFamily="66" charset="0"/>
              </a:rPr>
              <a:t/>
            </a:r>
            <a:br>
              <a:rPr lang="lt-LT" sz="2800" dirty="0">
                <a:latin typeface="Monotype Corsiva" panose="03010101010201010101" pitchFamily="66" charset="0"/>
              </a:rPr>
            </a:br>
            <a:r>
              <a:rPr lang="lt-LT" sz="2800" dirty="0" smtClean="0">
                <a:latin typeface="Monotype Corsiva" panose="03010101010201010101" pitchFamily="66" charset="0"/>
              </a:rPr>
              <a:t>DALYVIAI: lopšelio-darželio „Strazdelis“ ugdytiniai, tėvai ir pedagogai.</a:t>
            </a:r>
            <a:br>
              <a:rPr lang="lt-LT" sz="2800" dirty="0" smtClean="0">
                <a:latin typeface="Monotype Corsiva" panose="03010101010201010101" pitchFamily="66" charset="0"/>
              </a:rPr>
            </a:br>
            <a:endParaRPr lang="lt-LT" sz="2800" dirty="0">
              <a:latin typeface="Monotype Corsiva" panose="03010101010201010101" pitchFamily="66" charset="0"/>
            </a:endParaRPr>
          </a:p>
        </p:txBody>
      </p:sp>
    </p:spTree>
    <p:extLst>
      <p:ext uri="{BB962C8B-B14F-4D97-AF65-F5344CB8AC3E}">
        <p14:creationId xmlns:p14="http://schemas.microsoft.com/office/powerpoint/2010/main" val="2611447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43060"/>
            <a:ext cx="10058400" cy="688156"/>
          </a:xfrm>
        </p:spPr>
        <p:txBody>
          <a:bodyPr>
            <a:normAutofit/>
          </a:bodyPr>
          <a:lstStyle/>
          <a:p>
            <a:r>
              <a:rPr lang="en-US" sz="2800" dirty="0" smtClean="0">
                <a:latin typeface="Monotype Corsiva" pitchFamily="66" charset="0"/>
              </a:rPr>
              <a:t>“</a:t>
            </a:r>
            <a:r>
              <a:rPr lang="en-US" sz="2800" dirty="0" err="1" smtClean="0">
                <a:latin typeface="Monotype Corsiva" pitchFamily="66" charset="0"/>
              </a:rPr>
              <a:t>Vytur</a:t>
            </a:r>
            <a:r>
              <a:rPr lang="lt-LT" sz="2800" dirty="0" smtClean="0">
                <a:latin typeface="Monotype Corsiva" pitchFamily="66" charset="0"/>
              </a:rPr>
              <a:t>ėlių“ gr.</a:t>
            </a:r>
            <a:endParaRPr lang="en-US" sz="2800" dirty="0">
              <a:latin typeface="Monotype Corsiva"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2571" y="1244338"/>
            <a:ext cx="6122024" cy="459151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37904" y="3501312"/>
            <a:ext cx="3602921" cy="270219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230" y="523186"/>
            <a:ext cx="3707876" cy="2780907"/>
          </a:xfrm>
          <a:prstGeom prst="rect">
            <a:avLst/>
          </a:prstGeom>
        </p:spPr>
      </p:pic>
    </p:spTree>
    <p:extLst>
      <p:ext uri="{BB962C8B-B14F-4D97-AF65-F5344CB8AC3E}">
        <p14:creationId xmlns:p14="http://schemas.microsoft.com/office/powerpoint/2010/main" val="1899614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535757"/>
          </a:xfrm>
        </p:spPr>
        <p:txBody>
          <a:bodyPr>
            <a:normAutofit/>
          </a:bodyPr>
          <a:lstStyle/>
          <a:p>
            <a:r>
              <a:rPr lang="lt-LT" sz="2800" dirty="0" smtClean="0">
                <a:latin typeface="Monotype Corsiva" pitchFamily="66" charset="0"/>
              </a:rPr>
              <a:t>Dominyko Žvirblio tėtis Donatas Ryto rate pasakoja apie Sibirą, tremtinius</a:t>
            </a:r>
            <a:endParaRPr lang="en-US" sz="2800" dirty="0">
              <a:latin typeface="Monotype Corsiva"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6801" y="2498102"/>
            <a:ext cx="4349786" cy="326233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35661" y="1338606"/>
            <a:ext cx="6045722" cy="4534291"/>
          </a:xfrm>
        </p:spPr>
      </p:pic>
    </p:spTree>
    <p:extLst>
      <p:ext uri="{BB962C8B-B14F-4D97-AF65-F5344CB8AC3E}">
        <p14:creationId xmlns:p14="http://schemas.microsoft.com/office/powerpoint/2010/main" val="194027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399" y="607392"/>
            <a:ext cx="2553093" cy="3257598"/>
          </a:xfrm>
        </p:spPr>
        <p:txBody>
          <a:bodyPr>
            <a:normAutofit/>
          </a:bodyPr>
          <a:lstStyle/>
          <a:p>
            <a:pPr algn="ctr"/>
            <a:r>
              <a:rPr lang="en-US" sz="4400" dirty="0" smtClean="0">
                <a:latin typeface="Monotype Corsiva" panose="03010101010201010101" pitchFamily="66" charset="0"/>
              </a:rPr>
              <a:t>                                       </a:t>
            </a:r>
            <a:r>
              <a:rPr lang="lt-LT" sz="4400" dirty="0" smtClean="0">
                <a:latin typeface="Monotype Corsiva" panose="03010101010201010101" pitchFamily="66" charset="0"/>
              </a:rPr>
              <a:t>Ekskursijos po Lietuvą</a:t>
            </a:r>
            <a:endParaRPr lang="lt-LT" sz="4400" dirty="0">
              <a:latin typeface="Monotype Corsiva" panose="03010101010201010101" pitchFamily="66"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622" y="260808"/>
            <a:ext cx="4000500" cy="5334000"/>
          </a:xfrm>
        </p:spPr>
      </p:pic>
      <p:sp>
        <p:nvSpPr>
          <p:cNvPr id="3" name="Text Placeholder 2"/>
          <p:cNvSpPr>
            <a:spLocks noGrp="1"/>
          </p:cNvSpPr>
          <p:nvPr>
            <p:ph type="body" sz="half" idx="2"/>
          </p:nvPr>
        </p:nvSpPr>
        <p:spPr>
          <a:xfrm>
            <a:off x="4713402" y="1036948"/>
            <a:ext cx="7173798" cy="942681"/>
          </a:xfrm>
        </p:spPr>
        <p:txBody>
          <a:bodyPr>
            <a:normAutofit/>
          </a:bodyPr>
          <a:lstStyle/>
          <a:p>
            <a:r>
              <a:rPr lang="en-US" sz="2800" dirty="0" smtClean="0">
                <a:latin typeface="Monotype Corsiva" pitchFamily="66" charset="0"/>
              </a:rPr>
              <a:t>,,</a:t>
            </a:r>
            <a:r>
              <a:rPr lang="en-US" sz="2800" dirty="0" err="1" smtClean="0">
                <a:latin typeface="Monotype Corsiva" pitchFamily="66" charset="0"/>
              </a:rPr>
              <a:t>Vikruoli</a:t>
            </a:r>
            <a:r>
              <a:rPr lang="lt-LT" sz="2800" dirty="0" smtClean="0">
                <a:latin typeface="Monotype Corsiva" pitchFamily="66" charset="0"/>
              </a:rPr>
              <a:t>ų“ gr.</a:t>
            </a:r>
            <a:endParaRPr lang="en-US" sz="2800" dirty="0">
              <a:latin typeface="Monotype Corsiva" pitchFamily="66" charset="0"/>
            </a:endParaRPr>
          </a:p>
        </p:txBody>
      </p:sp>
      <p:pic>
        <p:nvPicPr>
          <p:cNvPr id="6" name="Content Placeholder 5"/>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246121" y="2187018"/>
            <a:ext cx="4737834" cy="3552057"/>
          </a:xfrm>
        </p:spPr>
      </p:pic>
    </p:spTree>
    <p:extLst>
      <p:ext uri="{BB962C8B-B14F-4D97-AF65-F5344CB8AC3E}">
        <p14:creationId xmlns:p14="http://schemas.microsoft.com/office/powerpoint/2010/main" val="3175030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9035" y="1128242"/>
            <a:ext cx="6259775" cy="469483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62135" y="1413164"/>
            <a:ext cx="5323059" cy="3992294"/>
          </a:xfrm>
        </p:spPr>
      </p:pic>
    </p:spTree>
    <p:extLst>
      <p:ext uri="{BB962C8B-B14F-4D97-AF65-F5344CB8AC3E}">
        <p14:creationId xmlns:p14="http://schemas.microsoft.com/office/powerpoint/2010/main" val="1796324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smtClean="0">
                <a:latin typeface="Monotype Corsiva" panose="03010101010201010101" pitchFamily="66" charset="0"/>
              </a:rPr>
              <a:t>PROJEKTAI, VEIKLOS GRUPĖSE IR ĮSTAIGOJE</a:t>
            </a:r>
            <a:endParaRPr lang="lt-LT" sz="4400" dirty="0">
              <a:latin typeface="Monotype Corsiva" panose="03010101010201010101" pitchFamily="66" charset="0"/>
            </a:endParaRPr>
          </a:p>
        </p:txBody>
      </p:sp>
      <p:sp>
        <p:nvSpPr>
          <p:cNvPr id="9" name="Text Placeholder 8"/>
          <p:cNvSpPr>
            <a:spLocks noGrp="1"/>
          </p:cNvSpPr>
          <p:nvPr>
            <p:ph type="body" idx="1"/>
          </p:nvPr>
        </p:nvSpPr>
        <p:spPr/>
        <p:txBody>
          <a:bodyPr/>
          <a:lstStyle/>
          <a:p>
            <a:endParaRPr lang="lt-LT"/>
          </a:p>
        </p:txBody>
      </p:sp>
    </p:spTree>
    <p:extLst>
      <p:ext uri="{BB962C8B-B14F-4D97-AF65-F5344CB8AC3E}">
        <p14:creationId xmlns:p14="http://schemas.microsoft.com/office/powerpoint/2010/main" val="92464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smtClean="0">
                <a:latin typeface="Monotype Corsiva" panose="03010101010201010101" pitchFamily="66" charset="0"/>
              </a:rPr>
              <a:t>Sausio 13-oji, Laisvės gynėjų diena</a:t>
            </a:r>
            <a:endParaRPr lang="lt-LT" sz="4400" dirty="0">
              <a:latin typeface="Monotype Corsiva" panose="03010101010201010101" pitchFamily="66" charset="0"/>
            </a:endParaRPr>
          </a:p>
        </p:txBody>
      </p:sp>
      <p:sp>
        <p:nvSpPr>
          <p:cNvPr id="3" name="Text Placeholder 2"/>
          <p:cNvSpPr>
            <a:spLocks noGrp="1"/>
          </p:cNvSpPr>
          <p:nvPr>
            <p:ph type="body" idx="1"/>
          </p:nvPr>
        </p:nvSpPr>
        <p:spPr>
          <a:xfrm>
            <a:off x="508000" y="1701802"/>
            <a:ext cx="4705861" cy="754904"/>
          </a:xfrm>
        </p:spPr>
        <p:txBody>
          <a:bodyPr>
            <a:normAutofit/>
          </a:bodyPr>
          <a:lstStyle/>
          <a:p>
            <a:r>
              <a:rPr lang="lt-LT" sz="2800" dirty="0" smtClean="0">
                <a:solidFill>
                  <a:schemeClr val="tx1"/>
                </a:solidFill>
                <a:latin typeface="Monotype Corsiva" panose="03010101010201010101" pitchFamily="66" charset="0"/>
              </a:rPr>
              <a:t>Lankome  I. Šimulionio namą</a:t>
            </a:r>
            <a:endParaRPr lang="lt-LT" sz="2800" dirty="0">
              <a:solidFill>
                <a:schemeClr val="tx1"/>
              </a:solidFill>
              <a:latin typeface="Monotype Corsiva" panose="03010101010201010101" pitchFamily="66"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20834560">
            <a:off x="874085" y="2796328"/>
            <a:ext cx="3973688" cy="2980266"/>
          </a:xfrm>
        </p:spPr>
      </p:pic>
      <p:sp>
        <p:nvSpPr>
          <p:cNvPr id="5" name="Text Placeholder 4"/>
          <p:cNvSpPr>
            <a:spLocks noGrp="1"/>
          </p:cNvSpPr>
          <p:nvPr>
            <p:ph type="body" sz="quarter" idx="3"/>
          </p:nvPr>
        </p:nvSpPr>
        <p:spPr/>
        <p:txBody>
          <a:bodyPr/>
          <a:lstStyle/>
          <a:p>
            <a:endParaRPr lang="lt-LT"/>
          </a:p>
        </p:txBody>
      </p:sp>
      <p:pic>
        <p:nvPicPr>
          <p:cNvPr id="11"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86018" y="1701802"/>
            <a:ext cx="6052105" cy="4539080"/>
          </a:xfrm>
        </p:spPr>
      </p:pic>
    </p:spTree>
    <p:extLst>
      <p:ext uri="{BB962C8B-B14F-4D97-AF65-F5344CB8AC3E}">
        <p14:creationId xmlns:p14="http://schemas.microsoft.com/office/powerpoint/2010/main" val="1377254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sz="2800" dirty="0" smtClean="0">
                <a:latin typeface="Monotype Corsiva" panose="03010101010201010101" pitchFamily="66" charset="0"/>
              </a:rPr>
              <a:t>Šią dieną minime darželyje, grupėse</a:t>
            </a:r>
            <a:endParaRPr lang="lt-LT" sz="2800" dirty="0">
              <a:latin typeface="Monotype Corsiva" panose="03010101010201010101" pitchFamily="66" charset="0"/>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281640" y="1383518"/>
            <a:ext cx="5012982" cy="3759737"/>
          </a:xfrm>
        </p:spPr>
      </p:pic>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42220" y="1744953"/>
            <a:ext cx="5721417" cy="4291062"/>
          </a:xfrm>
        </p:spPr>
      </p:pic>
    </p:spTree>
    <p:extLst>
      <p:ext uri="{BB962C8B-B14F-4D97-AF65-F5344CB8AC3E}">
        <p14:creationId xmlns:p14="http://schemas.microsoft.com/office/powerpoint/2010/main" val="381408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315" y="642594"/>
            <a:ext cx="10521885" cy="658305"/>
          </a:xfrm>
        </p:spPr>
        <p:txBody>
          <a:bodyPr>
            <a:normAutofit/>
          </a:bodyPr>
          <a:lstStyle/>
          <a:p>
            <a:r>
              <a:rPr lang="lt-LT" sz="2800" dirty="0" smtClean="0">
                <a:latin typeface="Monotype Corsiva" pitchFamily="66" charset="0"/>
              </a:rPr>
              <a:t>Donato Žvirblio filmo pristatymas Sausio </a:t>
            </a:r>
            <a:r>
              <a:rPr lang="en-US" sz="2800" dirty="0" smtClean="0">
                <a:latin typeface="Monotype Corsiva" pitchFamily="66" charset="0"/>
              </a:rPr>
              <a:t>13</a:t>
            </a:r>
            <a:r>
              <a:rPr lang="lt-LT" sz="2800" dirty="0" smtClean="0">
                <a:latin typeface="Monotype Corsiva" pitchFamily="66" charset="0"/>
              </a:rPr>
              <a:t>-osios dienai „Ekspedicija - Sibiras</a:t>
            </a:r>
            <a:endParaRPr lang="en-US" sz="2800" dirty="0">
              <a:latin typeface="Monotype Corsiva"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3741" y="1168922"/>
            <a:ext cx="3439212" cy="257940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64231" y="1446502"/>
            <a:ext cx="6166701" cy="462502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195" y="3855563"/>
            <a:ext cx="3425070" cy="2568803"/>
          </a:xfrm>
          <a:prstGeom prst="rect">
            <a:avLst/>
          </a:prstGeom>
        </p:spPr>
      </p:pic>
    </p:spTree>
    <p:extLst>
      <p:ext uri="{BB962C8B-B14F-4D97-AF65-F5344CB8AC3E}">
        <p14:creationId xmlns:p14="http://schemas.microsoft.com/office/powerpoint/2010/main" val="424528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t-LT" sz="4400" dirty="0" smtClean="0">
                <a:latin typeface="Monotype Corsiva" panose="03010101010201010101" pitchFamily="66" charset="0"/>
              </a:rPr>
              <a:t>Vasario 16-oji </a:t>
            </a:r>
            <a:br>
              <a:rPr lang="lt-LT" sz="4400" dirty="0" smtClean="0">
                <a:latin typeface="Monotype Corsiva" panose="03010101010201010101" pitchFamily="66" charset="0"/>
              </a:rPr>
            </a:br>
            <a:r>
              <a:rPr lang="lt-LT" sz="4400" dirty="0" smtClean="0">
                <a:latin typeface="Monotype Corsiva" panose="03010101010201010101" pitchFamily="66" charset="0"/>
              </a:rPr>
              <a:t>Lietuvos Nepriklausomybės diena</a:t>
            </a:r>
            <a:endParaRPr lang="lt-LT" sz="44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3900" y="2014194"/>
            <a:ext cx="5372100" cy="402907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289790">
            <a:off x="6377613" y="2175037"/>
            <a:ext cx="4943189" cy="3707391"/>
          </a:xfrm>
        </p:spPr>
      </p:pic>
    </p:spTree>
    <p:extLst>
      <p:ext uri="{BB962C8B-B14F-4D97-AF65-F5344CB8AC3E}">
        <p14:creationId xmlns:p14="http://schemas.microsoft.com/office/powerpoint/2010/main" val="25010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642594"/>
            <a:ext cx="10693400" cy="1371600"/>
          </a:xfrm>
        </p:spPr>
        <p:txBody>
          <a:bodyPr>
            <a:normAutofit/>
          </a:bodyPr>
          <a:lstStyle/>
          <a:p>
            <a:r>
              <a:rPr lang="lt-LT" sz="2800" dirty="0" smtClean="0">
                <a:latin typeface="Monotype Corsiva" panose="03010101010201010101" pitchFamily="66" charset="0"/>
              </a:rPr>
              <a:t>Vaikų gaminti vėjo malūnėliai tapo  Lietuvos trispalve.</a:t>
            </a:r>
            <a:endParaRPr lang="lt-LT" sz="2800" dirty="0">
              <a:latin typeface="Monotype Corsiva" panose="03010101010201010101" pitchFamily="66"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17600" y="1573210"/>
            <a:ext cx="6559947" cy="479683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92520" y="668689"/>
            <a:ext cx="3588014" cy="269101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393" y="3537942"/>
            <a:ext cx="3488267" cy="2616200"/>
          </a:xfrm>
          <a:prstGeom prst="rect">
            <a:avLst/>
          </a:prstGeom>
        </p:spPr>
      </p:pic>
    </p:spTree>
    <p:extLst>
      <p:ext uri="{BB962C8B-B14F-4D97-AF65-F5344CB8AC3E}">
        <p14:creationId xmlns:p14="http://schemas.microsoft.com/office/powerpoint/2010/main" val="5918799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emplate>TM03457510[[fn=Savon]]</Template>
  <TotalTime>317</TotalTime>
  <Words>232</Words>
  <Application>Microsoft Office PowerPoint</Application>
  <PresentationFormat>Custom</PresentationFormat>
  <Paragraphs>40</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Savon</vt:lpstr>
      <vt:lpstr> PROJEKTAS  „AŠ  - LIETUVOS PILIETIS“                                               Projektą parengė: priešmok. ugd. ped. Edita Skruodienė,                                                                                                                                           vyr.  auklėtoja Laima Strelkauskienė,                                                                                                                                                         auklėtoja  Gintauta Biskienė </vt:lpstr>
      <vt:lpstr>PROJEKTO TIKSLAS: Ugdyti pasididžiavimą savo tautos istorine praeitimi, puoselėti gilius jausmus Tėvynei, Lietuvai.   PROJEKTO UŽDAVINIAI: 1. Skatinti vaikų domėjimąsi Lietuva, jos istorija, įžymais žmonėmis. 2. Susipažinti su Lietuvos regionais, tautiniais drabužiais, tarmėmis. 3. Dainuoti lietuvių liaudies, patriotines dainas, šokti ratelius, žaisti žaidimus, deklamuoti eilėraščius apie Tėvynę, Lietuvą. 4. Siekti glaudaus bendravimo ir bendradarbiavimo su tėvais, pedagogais, bendruomene. 5. Ugdyti vaikų gebėjimą reikšti jausmus piešiant, konstruojant, pinant, modeliuojant. </vt:lpstr>
      <vt:lpstr>LAUKIAMI REZULTATAI: 1. Ugdytiniai išsamiau susipažins su Lietuvos istorija, žymiais žmonėmis. 2. Puoselės lietuvių tautos tradicijas ir papročius. 3. Plačiau sužinos apie Lietuvos valstybines šventes ir Lietuvai reikšmingus įvykius. 4. Ugdysis pagarbą Lietuvai, lietuvių tautai, kultūrai. 5. Glaudesnis bendravimas ir bendradarbiavimas su šeima, bendruomene, teigiamos emocijos.  DALYVIAI: lopšelio-darželio „Strazdelis“ ugdytiniai, tėvai ir pedagogai. </vt:lpstr>
      <vt:lpstr>PROJEKTAI, VEIKLOS GRUPĖSE IR ĮSTAIGOJE</vt:lpstr>
      <vt:lpstr>Sausio 13-oji, Laisvės gynėjų diena</vt:lpstr>
      <vt:lpstr>Šią dieną minime darželyje, grupėse</vt:lpstr>
      <vt:lpstr>Donato Žvirblio filmo pristatymas Sausio 13-osios dienai „Ekspedicija - Sibiras</vt:lpstr>
      <vt:lpstr>Vasario 16-oji  Lietuvos Nepriklausomybės diena</vt:lpstr>
      <vt:lpstr>Vaikų gaminti vėjo malūnėliai tapo  Lietuvos trispalve.</vt:lpstr>
      <vt:lpstr>Kovo 11-oji Lietuvos Nepriklausomybės atkūrimo diena</vt:lpstr>
      <vt:lpstr>PowerPoint Presentation</vt:lpstr>
      <vt:lpstr>                                 Knygelių apie Lietuvą kūrimas                                                         „Vyturėlių“ gr. knyga</vt:lpstr>
      <vt:lpstr>„Saulutės“ gr.  Augusto Tamelio knyga </vt:lpstr>
      <vt:lpstr>„Vikruolių“ gr. Jorio Rudzevičiaus knyga</vt:lpstr>
      <vt:lpstr>„Vikruolių“ gr. Kotrynos Barciūnaitės knyga</vt:lpstr>
      <vt:lpstr>„Vikruolių“ gr. Evitos Eriksonaitės knyga</vt:lpstr>
      <vt:lpstr>Paroda „Lietuvos pilys“</vt:lpstr>
      <vt:lpstr>„Vyturėlių“ gr. vaikai</vt:lpstr>
      <vt:lpstr>      „Saulutės“ gr. vaikų pilys </vt:lpstr>
      <vt:lpstr>„Bitučių“ gr. vaikų pilys</vt:lpstr>
      <vt:lpstr>Patriotinių dainų konkursas</vt:lpstr>
      <vt:lpstr>PowerPoint Presentation</vt:lpstr>
      <vt:lpstr>Eilėraščių konkursas  „Kilk, saulele, kilk, meilioji“</vt:lpstr>
      <vt:lpstr>PowerPoint Presentation</vt:lpstr>
      <vt:lpstr>Mini projektai grupėse</vt:lpstr>
      <vt:lpstr>    </vt:lpstr>
      <vt:lpstr>„Vikruolių“ gr.</vt:lpstr>
      <vt:lpstr>„Varpelio“ gr.       „Saulutės“ gr.</vt:lpstr>
      <vt:lpstr>„Lietuvos žemėlapiai“</vt:lpstr>
      <vt:lpstr>“Vyturėlių“ gr.</vt:lpstr>
      <vt:lpstr>Dominyko Žvirblio tėtis Donatas Ryto rate pasakoja apie Sibirą, tremtinius</vt:lpstr>
      <vt:lpstr>                                       Ekskursijos po Lietuvą</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PROJEKTAS  „AŠ  - LIETUVOS PILIETIS“                                               Projektą parengė: priešmok.ugd. ped. Edita Skruodienė,                                                                                                                auklėtojos Laima Strelkauskienė, Gintauta Biskienė</dc:title>
  <dc:creator>Naminukas</dc:creator>
  <cp:lastModifiedBy>User</cp:lastModifiedBy>
  <cp:revision>26</cp:revision>
  <dcterms:created xsi:type="dcterms:W3CDTF">2016-10-30T07:55:31Z</dcterms:created>
  <dcterms:modified xsi:type="dcterms:W3CDTF">2016-11-12T16:14:08Z</dcterms:modified>
</cp:coreProperties>
</file>